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80" r:id="rId20"/>
    <p:sldId id="275" r:id="rId21"/>
    <p:sldId id="276" r:id="rId22"/>
    <p:sldId id="277" r:id="rId23"/>
    <p:sldId id="278" r:id="rId24"/>
    <p:sldId id="279" r:id="rId25"/>
  </p:sldIdLst>
  <p:sldSz cx="7561263" cy="10801350"/>
  <p:notesSz cx="6858000" cy="9144000"/>
  <p:defaultTextStyle>
    <a:defPPr>
      <a:defRPr lang="ru-RU"/>
    </a:defPPr>
    <a:lvl1pPr marL="0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4637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9274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3911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98548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3185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47822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2459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97096" algn="l" defTabSz="1049274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890" y="660"/>
      </p:cViewPr>
      <p:guideLst>
        <p:guide orient="horz" pos="3402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55422"/>
            <a:ext cx="6427074" cy="23152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120765"/>
            <a:ext cx="5292884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32557"/>
            <a:ext cx="1701284" cy="92161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32557"/>
            <a:ext cx="4977831" cy="92161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940868"/>
            <a:ext cx="6427074" cy="214526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78074"/>
            <a:ext cx="6427074" cy="236279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520317"/>
            <a:ext cx="3339558" cy="71283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520317"/>
            <a:ext cx="3339558" cy="712839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417803"/>
            <a:ext cx="3340871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425428"/>
            <a:ext cx="3340871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417803"/>
            <a:ext cx="3342183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425428"/>
            <a:ext cx="3342183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30054"/>
            <a:ext cx="2487604" cy="183022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30055"/>
            <a:ext cx="4226957" cy="921865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60283"/>
            <a:ext cx="2487604" cy="7388425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560945"/>
            <a:ext cx="4536758" cy="89261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65120"/>
            <a:ext cx="4536758" cy="6480810"/>
          </a:xfrm>
        </p:spPr>
        <p:txBody>
          <a:bodyPr/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453558"/>
            <a:ext cx="4536758" cy="1267657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32555"/>
            <a:ext cx="6805137" cy="1800225"/>
          </a:xfrm>
          <a:prstGeom prst="rect">
            <a:avLst/>
          </a:prstGeom>
        </p:spPr>
        <p:txBody>
          <a:bodyPr vert="horz" lIns="104927" tIns="52464" rIns="104927" bIns="524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520317"/>
            <a:ext cx="6805137" cy="7128391"/>
          </a:xfrm>
          <a:prstGeom prst="rect">
            <a:avLst/>
          </a:prstGeom>
        </p:spPr>
        <p:txBody>
          <a:bodyPr vert="horz" lIns="104927" tIns="52464" rIns="104927" bIns="524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10011253"/>
            <a:ext cx="1764295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10011253"/>
            <a:ext cx="2394400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10011253"/>
            <a:ext cx="1764295" cy="575071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9274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478" indent="-393478" algn="l" defTabSz="1049274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535" indent="-327898" algn="l" defTabSz="104927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593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230" indent="-262319" algn="l" defTabSz="1049274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867" indent="-262319" algn="l" defTabSz="1049274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gif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microsoft.com/office/2007/relationships/hdphoto" Target="../media/hdphoto7.wdp"/><Relationship Id="rId7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8.wdp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35"/>
          <a:stretch/>
        </p:blipFill>
        <p:spPr>
          <a:xfrm>
            <a:off x="0" y="3"/>
            <a:ext cx="7647823" cy="1080134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5224" y="4805262"/>
            <a:ext cx="5118947" cy="42529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7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«Приключения Буратино </a:t>
            </a: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41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стране Светофории»</a:t>
            </a:r>
            <a:r>
              <a:rPr lang="ru-RU" sz="4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4100" b="1" dirty="0">
                <a:solidFill>
                  <a:srgbClr val="FF0000"/>
                </a:solidFill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</a:br>
            <a:endParaRPr lang="ru-RU" sz="4100" dirty="0"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7651" y="212055"/>
            <a:ext cx="5716239" cy="1599148"/>
          </a:xfrm>
          <a:prstGeom prst="rect">
            <a:avLst/>
          </a:prstGeom>
        </p:spPr>
        <p:txBody>
          <a:bodyPr wrap="square" lIns="120642" tIns="60321" rIns="120642" bIns="60321">
            <a:sp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Муниципальное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бюджетное дошкольное</a:t>
            </a:r>
          </a:p>
          <a:p>
            <a:pPr algn="ctr"/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образовательное учреждение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«Детский сад общеразвивающего вида № 7» МО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«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</a:rPr>
              <a:t>Лениногорский муниципальный район» Республики Татарстан</a:t>
            </a:r>
            <a: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Times New Roman CYR"/>
                <a:ea typeface="Times New Roman"/>
              </a:rPr>
            </a:b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035" y="6516456"/>
            <a:ext cx="3550845" cy="28413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152" y="1268365"/>
            <a:ext cx="1323202" cy="21264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22514" y="3189131"/>
            <a:ext cx="6192588" cy="4553576"/>
          </a:xfrm>
          <a:prstGeom prst="rect">
            <a:avLst/>
          </a:prstGeom>
        </p:spPr>
        <p:txBody>
          <a:bodyPr wrap="square" lIns="120642" tIns="60321" rIns="120642" bIns="60321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журнал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 дорожного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 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 детей   </a:t>
            </a: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№4</a:t>
            </a: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9143" y="9850132"/>
            <a:ext cx="3343738" cy="888880"/>
          </a:xfrm>
          <a:prstGeom prst="rect">
            <a:avLst/>
          </a:prstGeom>
          <a:noFill/>
        </p:spPr>
        <p:txBody>
          <a:bodyPr wrap="square" lIns="120642" tIns="60321" rIns="120642" bIns="60321" rtlCol="0">
            <a:spAutoFit/>
          </a:bodyPr>
          <a:lstStyle/>
          <a:p>
            <a:pPr lvl="0" algn="ctr"/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Лениногорск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вгуст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г.</a:t>
            </a:r>
          </a:p>
        </p:txBody>
      </p:sp>
    </p:spTree>
    <p:extLst>
      <p:ext uri="{BB962C8B-B14F-4D97-AF65-F5344CB8AC3E}">
        <p14:creationId xmlns:p14="http://schemas.microsoft.com/office/powerpoint/2010/main" val="420540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6" y="502768"/>
            <a:ext cx="6805137" cy="1800225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«Что почитать ребенку о ПДД»</a:t>
            </a:r>
            <a: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>
          <a:xfrm>
            <a:off x="4077880" y="2743361"/>
            <a:ext cx="2948994" cy="7248306"/>
          </a:xfrm>
        </p:spPr>
        <p:txBody>
          <a:bodyPr>
            <a:normAutofit/>
          </a:bodyPr>
          <a:lstStyle/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377"/>
              </a:spcBef>
            </a:pPr>
            <a:endParaRPr lang="ru-RU" sz="5600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744" y="1255838"/>
            <a:ext cx="986341" cy="1102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28501" y="972882"/>
            <a:ext cx="2898758" cy="79982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Почитайте вместе с детьми!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6779" y="2056335"/>
            <a:ext cx="2931591" cy="87254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tabLst>
                <a:tab pos="1224084" algn="l"/>
              </a:tabLst>
            </a:pPr>
            <a:endParaRPr lang="ru-RU" sz="1600" b="1" i="1" dirty="0"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latin typeface="Times New Roman"/>
              <a:ea typeface="Times New Roman"/>
            </a:endParaRPr>
          </a:p>
          <a:p>
            <a:pPr algn="ctr">
              <a:tabLst>
                <a:tab pos="1224084" algn="l"/>
              </a:tabLst>
            </a:pPr>
            <a:endParaRPr lang="ru-RU" sz="1600" b="1" i="1" dirty="0">
              <a:latin typeface="Times New Roman"/>
              <a:ea typeface="Times New Roman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2652230" y="1363195"/>
            <a:ext cx="2898756" cy="443451"/>
          </a:xfrm>
          <a:prstGeom prst="wedgeEllipseCallout">
            <a:avLst>
              <a:gd name="adj1" fmla="val 55906"/>
              <a:gd name="adj2" fmla="val -334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ПК\Pictures\sm132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024" y="7612221"/>
            <a:ext cx="1360284" cy="227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6779" y="2253475"/>
            <a:ext cx="2931590" cy="7492590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Перейти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дорогу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Вам на улицах всегда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подскажут и помогут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Говорящие цвета.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вам скажет: «Нет!» —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Сдержанно и строго.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свет дает совет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Подождать немного.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зеленый свет горит: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«Проходите», — говорит.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площадей и перекрестков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меня глядит в упор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виду грозный и серьезный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Долговязый светофор.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вежливый и строгий,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известен на весь мир.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на улице широкой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главный командир.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 глаза цветные,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глаза, а три огня!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 очереди ими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Смотрит сверху на меня.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его, конечно, знаю,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и как его не знать!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отлично понимаю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хочет он сказать!</a:t>
            </a: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Кожевников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78551" y="2358294"/>
            <a:ext cx="3108454" cy="4045493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«Пешеходный переход»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зажегся красный,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двигаться опасно,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 зеленый говорит: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«Проходите, путь открыт!»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Желтый свет — предупрежденье,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Жди сигнала для движенья.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всем должно быть ясно!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тем, кто ходит в ясли.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Всем, кто в городе живет.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Переходы не рискованны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там, где нарисованы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Шашек белые квадраты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стрелке «Переход».</a:t>
            </a:r>
          </a:p>
          <a:p>
            <a:pPr algn="just"/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Михалков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5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1"/>
            <a:ext cx="7561262" cy="108084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73" y="690223"/>
            <a:ext cx="6212871" cy="125519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«Творим   вместе с детьми»</a:t>
            </a:r>
            <a: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  <a:t/>
            </a:r>
            <a:br>
              <a:rPr lang="ru-RU" altLang="ru-RU" sz="3700" i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+mn-cs"/>
              </a:rPr>
            </a:b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43124" y="2083358"/>
            <a:ext cx="2874499" cy="7565351"/>
          </a:xfrm>
        </p:spPr>
        <p:txBody>
          <a:bodyPr/>
          <a:lstStyle/>
          <a:p>
            <a:pPr marL="0" indent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267" y="716125"/>
            <a:ext cx="1502696" cy="23028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1601" y="1382730"/>
            <a:ext cx="3496666" cy="99849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Предложите детям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раскрасить рисунок.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не забудьте объяснить </a:t>
            </a:r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значение!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2278077" y="1509457"/>
            <a:ext cx="3496666" cy="892956"/>
          </a:xfrm>
          <a:prstGeom prst="wedgeEllipseCallout">
            <a:avLst>
              <a:gd name="adj1" fmla="val 54927"/>
              <a:gd name="adj2" fmla="val -2384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4098" name="Picture 2" descr="D:\ASUS\Desktop\ПДД Лилия\1453291408_pdd-na-perehode_1_raskrasku.com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9"/>
          <a:stretch/>
        </p:blipFill>
        <p:spPr bwMode="auto">
          <a:xfrm rot="266443">
            <a:off x="971095" y="2419387"/>
            <a:ext cx="5925958" cy="679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28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Объект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34" y="-152665"/>
            <a:ext cx="7670847" cy="1095401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6621" y="664158"/>
            <a:ext cx="6578255" cy="85059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«Перекресток загадок»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4004" y="7824177"/>
            <a:ext cx="2540549" cy="36356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8" name="Объект 17"/>
          <p:cNvSpPr>
            <a:spLocks noGrp="1"/>
          </p:cNvSpPr>
          <p:nvPr>
            <p:ph sz="half" idx="1"/>
          </p:nvPr>
        </p:nvSpPr>
        <p:spPr>
          <a:xfrm>
            <a:off x="962209" y="1344917"/>
            <a:ext cx="3612344" cy="84788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17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8424" y="1190571"/>
            <a:ext cx="4400012" cy="79982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теперь, ребята, я  вам загадаю загадки,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вы их отгадайте!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2514" y="7442102"/>
            <a:ext cx="3016902" cy="475279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  <a:tabLst>
                <a:tab pos="1125718" algn="l"/>
              </a:tabLst>
            </a:pP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Овальная выноска 4"/>
          <p:cNvSpPr/>
          <p:nvPr/>
        </p:nvSpPr>
        <p:spPr>
          <a:xfrm>
            <a:off x="2196456" y="1344917"/>
            <a:ext cx="3744851" cy="626285"/>
          </a:xfrm>
          <a:prstGeom prst="wedgeEllipseCallout">
            <a:avLst>
              <a:gd name="adj1" fmla="val 55093"/>
              <a:gd name="adj2" fmla="val -427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5122" name="Picture 2" descr="D:\ASUS\Desktop\ПДД Лилия\stend-pravila-dorojnogo-dvigeniya-zagadk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5" y="2168416"/>
            <a:ext cx="5954460" cy="7522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829" y="642266"/>
            <a:ext cx="1430893" cy="221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5894"/>
            <a:ext cx="7561263" cy="1096724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4326" y="552286"/>
            <a:ext cx="5081098" cy="85059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«Поэтическая страничка»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427" y="592392"/>
            <a:ext cx="1366445" cy="19167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3396" y="1175794"/>
            <a:ext cx="3334472" cy="1398608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сейчас,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предлагаю ответить на вопросы викторины, которую составила вам  наш внештатный инспектор по ПДД Галимова Лилия Рихватовна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836416" y="1175792"/>
            <a:ext cx="3960439" cy="1333360"/>
          </a:xfrm>
          <a:prstGeom prst="wedgeEllipseCallout">
            <a:avLst>
              <a:gd name="adj1" fmla="val 55195"/>
              <a:gd name="adj2" fmla="val -331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8303" y="2216616"/>
            <a:ext cx="2992025" cy="7923477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-Удивительный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Посудите сами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в воздухе, а он,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 их руками (троллейбус)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этого коня еда -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Бензин, и масло и вода.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лугу он не пасётся,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дороге он несётся (автомобиль)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-Что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чудо - желтый дом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Ребятишек много в нём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 обувь из резины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питается бензином (автобус)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чудо-чудеса!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 мной два колеса.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ногами их верчу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качу, качу, качу! (велосипед)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-Смело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небе проплывает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Обгоняя птиц полёт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им управляет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такое? (самолёт)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-Паровоз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колёс,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 чудо паровоз.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 ума ли он сошёл,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 по морю пошёл, (корабль)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-Мчится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огненной стрелой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Мчится вдаль машина.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зальёт пожар любой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Смелая дружина (пожарная машина)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-Несётся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стреляет,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Ворчит скороговоркой.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Трамваю не угнаться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этой тараторкой, (мотоцикл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0327" y="2509152"/>
            <a:ext cx="2897814" cy="7061703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endParaRPr lang="ru-RU" sz="1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ВОПРОС-ОТВЕТ</a:t>
            </a:r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Кто является «пешеходом»? («пешеход» - это, человек, идущий пешком)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Где должны ездить автомобили? (мостовая)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Какие сигналы светофора вы знаете? (красный, желтый, зеленый)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Почему опасно играть на проезжей части? (можно попасть под машину)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Какие виды переходов вы знаете? (наземный, подземный)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Какой транспорт перевозит грузы?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Почему в пассажирском транспорте нужно держаться за поручни?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Что такое одностороннее движение?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Когда едешь в автомобиле, ты кто?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Что такое проезжая часть?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Где пассажиры ожидают автобуса?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Кто помогает регулировать движение машин, если нет светофора?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5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73" y="664159"/>
            <a:ext cx="1531481" cy="166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9262305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 светофором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зеленый сигнал. Не допускайте никаких колебаний, независимо от того, есть ли машина или нет. Ребенок должен привыкнуть это делать сознательно – потому что это такое правило (показать, что водитель безоговорочно стоит, всегда соблюдая правила, пропуская пешехода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Показывайте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пешеходов, которые переходят на желтый свет или красный сигнал, вызывая у ребенка критическое отношение к их действиям (не умеют подождать полминуты, не уважают правила и т.д.).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подчеркивайте свои действия в «пограничной» ситуации: когда подходили к переходу, горел зеленый, только начали переходить, загорелся желтый.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малейших рассуждений прекращайте движение и ждите на тротуаре следующего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1" y="2326326"/>
            <a:ext cx="3112683" cy="7738811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Стоящая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машина! 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 опасна: она может закрывать собой другой автомобиль, который движется с большой скоростью, мешает вовремя заметить опасность. Нельзя выходить на дорогу из-за стоящих машин. Не обходите стоящий автобус ни спереди, ни сзади! Стоящий автобус закрывает собою участок дороги, по которому в тот момент, когда вы решили ее перейти, может проезжать автомобиль. Кроме того, люди около остановки обычно спешат и забывают о безопасности.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остановки надо двигаться в сторону ближайшего пешеходного перехода.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стоящего автомобиля, дома, забора, кустов и др.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неожиданно выехать машина. Для перехода дороги нужно выбрать такое место, где дорога просматривается в оба направления. В крайнем случае, можно осторожно выглянуть из-за помехи, убедиться, что опасности нет, и только тогда переходить дорогу.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732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1926874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713" y="664159"/>
            <a:ext cx="1435041" cy="188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61792" y="3038301"/>
            <a:ext cx="6126962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ускоряйте шаг и не бегите вместе с ребенком на остановку нужного маршрутного транспорта. Объясните ребенку, что это опасно, лучше подождать следующий автобус (троллейбус) и т. д.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остановках маршрутного транспорта держите ребенка крепко за руку. Нередки случаи, когда ребенок вырывается и выбегает на проезжую часть.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Переходите проезжую часть только на пешеходных переходах.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 обходите маршрутный транспорт спереди или сзади.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Если поблизости нет пешеходного перехода, дождитесь, когда транспорт отъедет подальше, и переходите дорогу в том месте, где она хорошо просматривается в обе стороны. </a:t>
            </a:r>
          </a:p>
          <a:p>
            <a:pPr marL="18034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</a:t>
            </a:r>
            <a:r>
              <a:rPr lang="ru-RU" sz="1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высадке из автобуса, троллейбуса, трамвая, такси выходите первыми. В противном случае ребе­нок может упасть или выбежать на проезжую часть дороги.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90852" y="2547360"/>
            <a:ext cx="5251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поведения на остановке маршрутного такси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 descr="pdd_autogazeta.gif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94868" y="7272883"/>
            <a:ext cx="2953915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9749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73" y="664159"/>
            <a:ext cx="1531481" cy="200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1926874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66830" y="3133874"/>
            <a:ext cx="574582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1.Всегда пристегивайтесь ремнями безопасности и объясняйте  ребенку, зачем это нужно делать.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2.Если это правило автоматически выполняется Вами, то оно будет способствовать  формированию у ребенка привычки пристегиваться ремнем  безопасности.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3.Ремень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ребенка должен иметь  адаптер по его росту (чтобы ремень не был на уровне шеи).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4.Дети до 12 лет должны сидеть в специальном детском удерживающем устройстве (кресле) или занимать самые безопасные места в автомобиле: середину и правую часть заднего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сиденья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5.Учите ребенка правильному выходу из автомобиля через правую дверь, которая находится со стороны тротуара.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07288" y="2744615"/>
            <a:ext cx="38493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перевозки детей в автомобиле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ребёнок в кресле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8423" y="6768827"/>
            <a:ext cx="3348189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0454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1926874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73" y="664160"/>
            <a:ext cx="1421858" cy="18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D:\ASUS\Desktop\ПДД Лилия\image-19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299" y="2530060"/>
            <a:ext cx="5557450" cy="7123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69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125261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1926874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73" y="664160"/>
            <a:ext cx="1421858" cy="18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1906" y="-743507"/>
            <a:ext cx="5886848" cy="3381118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8993" y="2765150"/>
            <a:ext cx="588684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1.Находясь на улице с дошкольником,   крепко        держите его за руку.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2.Учите ребенка наблюдательности. Если у подъезда стоят транспортные средства или растут деревья, кусты, остановитесь, научите ребенка осматриваться по сторонам и определять, нет ли опасности приближающегося транспорта.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3.Если у подъезда дома есть движение транспорта, обратите на это его внимание.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4.Вместе с ним посмотрите, не приближается ли транспорт.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5.При движении по тротуару держитесь подальше от проезжей части. Взрослый должен находиться со стороны проезжей части.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6.Приучите ребенка, идя по тротуару, внимательно наблюдать за выездом автомобилей из арок дворов и поворотами транспорта на перекрестках.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7.При переходе проезжей части дороги остановитесь и осмотритесь по сторонам. Показывайте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действия по осмотру дороги: поворот головы налево, направо, еще раз налево. Дойдя до разделительной линии, делайте вместе с ним поворот головы направо. Если нет движения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продолжайте переход, не останавливаясь, а если есть — остановитесь на линии и пропустите транспорт, держа ребенка за руку.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8.Учите ребенка всматриваться вдаль, пропускать приближающийся транспорт.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0391" y="2419476"/>
            <a:ext cx="4282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наблюдательности на улице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ptrz07_02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43478" y="8425011"/>
            <a:ext cx="2427589" cy="1486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54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-52740"/>
            <a:ext cx="7561262" cy="10968541"/>
          </a:xfrm>
          <a:prstGeom prst="rect">
            <a:avLst/>
          </a:prstGeom>
        </p:spPr>
      </p:pic>
      <p:sp>
        <p:nvSpPr>
          <p:cNvPr id="2057" name="Прямоугольник 15"/>
          <p:cNvSpPr>
            <a:spLocks noChangeArrowheads="1"/>
          </p:cNvSpPr>
          <p:nvPr/>
        </p:nvSpPr>
        <p:spPr bwMode="auto">
          <a:xfrm>
            <a:off x="843121" y="3456057"/>
            <a:ext cx="2779326" cy="618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altLang="ru-RU" sz="16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8" name="Прямоугольник 3"/>
          <p:cNvSpPr>
            <a:spLocks noChangeArrowheads="1"/>
          </p:cNvSpPr>
          <p:nvPr/>
        </p:nvSpPr>
        <p:spPr bwMode="auto">
          <a:xfrm>
            <a:off x="4018671" y="3019127"/>
            <a:ext cx="3542592" cy="43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altLang="ru-RU" sz="1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808" y="698964"/>
            <a:ext cx="6657647" cy="680476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«Советы родителям»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1792" y="2111770"/>
            <a:ext cx="2866152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18673" y="2530059"/>
            <a:ext cx="2870081" cy="42911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194868" y="1317822"/>
            <a:ext cx="3162405" cy="664211"/>
          </a:xfrm>
          <a:prstGeom prst="wedgeEllipseCallout">
            <a:avLst>
              <a:gd name="adj1" fmla="val 60925"/>
              <a:gd name="adj2" fmla="val -425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94868" y="1487941"/>
            <a:ext cx="3595098" cy="312995"/>
          </a:xfrm>
          <a:prstGeom prst="rect">
            <a:avLst/>
          </a:prstGeom>
        </p:spPr>
        <p:txBody>
          <a:bodyPr wrap="square" lIns="91255" tIns="45628" rIns="91255" bIns="45628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очень внимательно!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3121" y="74506"/>
            <a:ext cx="2965979" cy="1926874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6070" y="-52740"/>
            <a:ext cx="3285077" cy="2472216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опасность –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9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273" y="664160"/>
            <a:ext cx="1421858" cy="18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01906" y="-743507"/>
            <a:ext cx="5886848" cy="3381118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18673" y="728916"/>
            <a:ext cx="2760457" cy="1963229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ctr"/>
            <a:endParaRPr lang="ru-RU" sz="23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3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3121" y="2310288"/>
            <a:ext cx="5795629" cy="7523368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являетесь для детей образцом поведения. Вы — объект любви и подражания для ребенка. Это необходимо помнить всегда и тем более, когда вы делаете шаг на проезжую часть дороги вместе с малышом.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ребенок не попал в беду, воспитывайте у него уважение к правилам дорожного движения терпеливо, ежедневно, ненавязчиво.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играть только во дворе под вашим наблюдением. Он должен знать: на дорогу выходить нельзя.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запугивайте ребенка, а наблюдайте вместе с ним и используйте ситуацию на дороге, дворе, улице; объясните, что происходит с транспортом, пешеходами.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Развивайте у ребенка зрительную память, внимание. Для этого создавайте дома игровые ситуации.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Пусть ваш малыш сам приведет вас в детский сад и из детского сада домой.</a:t>
            </a:r>
          </a:p>
          <a:p>
            <a:pPr algn="just">
              <a:lnSpc>
                <a:spcPct val="100000"/>
              </a:lnSpc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должен знать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дорогу выходить нельзя;</a:t>
            </a: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дорогу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переходить только со взрослыми, держась за руку взрослого;</a:t>
            </a: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переходить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дорогу надо по переходу спокойным шагом;</a:t>
            </a: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пешеходы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люди, которые идут по улице;</a:t>
            </a: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 чтобы был порядок на дороге, чтобы не было аварий, чтобы пешеход не попал под машину, надо подчинятся светофору: красный свет — движенья нет, желтый свет — внимание, а зеленый говорит: «Проходи, путь открыт»;</a:t>
            </a:r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разные (грузовые, легковые); это транспорт.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Машинами управляют водители. Для транспорта предназначено шоссе (дорога). Когда мы едем в транспорте, нас называют пассажирами. Во время езды в транспорте нельзя высовываться из окна.</a:t>
            </a:r>
          </a:p>
          <a:p>
            <a:pPr algn="just">
              <a:lnSpc>
                <a:spcPct val="10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51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8072"/>
            <a:ext cx="7561262" cy="108794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75225" y="4805262"/>
            <a:ext cx="5118947" cy="42529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  <a:ea typeface="+mn-ea"/>
                <a:cs typeface="Times New Roman" panose="02020603050405020304" pitchFamily="18" charset="0"/>
              </a:rPr>
            </a:br>
            <a:endParaRPr lang="ru-RU" sz="3600" dirty="0">
              <a:latin typeface="Segoe Script" panose="020B05040200000000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2516" y="242350"/>
            <a:ext cx="5833384" cy="3706932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>
              <a:lnSpc>
                <a:spcPct val="150000"/>
              </a:lnSpc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Уважаемые, ребята и взрослые!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перед вами четвертый выпуск  нашего информационного журнала. А значит новые 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игры и правила дорожного движения! 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снова с вами ваши друзья Буратино, </a:t>
            </a: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Пьеро и Мальвина!  В добрый путь!.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Скорее же переворачивайте страницу…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2514" y="3189135"/>
            <a:ext cx="6192588" cy="1047056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lvl="0" algn="ctr">
              <a:spcBef>
                <a:spcPct val="20000"/>
              </a:spcBef>
            </a:pP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69142" y="9738713"/>
            <a:ext cx="3493255" cy="327205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ASUS\Desktop\ПДД Лилия\дорог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864" y="4916180"/>
            <a:ext cx="4763531" cy="46344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73700" y="4236191"/>
            <a:ext cx="3890216" cy="659951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поступает неверно и нарушает правила ?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7561262" cy="1080135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8065" y="664159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А у нас в саду!»</a:t>
            </a:r>
            <a:b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</a:br>
            <a:endParaRPr lang="ru-RU" sz="3700" b="1" dirty="0">
              <a:latin typeface="Segoe Script" panose="020B0504020000000003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787" y="620268"/>
            <a:ext cx="1364143" cy="2196505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879101" y="1701068"/>
            <a:ext cx="3024338" cy="799064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Внештатный инспектор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Галимова Л.Р.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летний период времени проводили с детьми экскурсии  по местам детских развлечений так же проводили с детьми практическую работу о поведении на дорогах во время прогулки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5161" y="1913242"/>
            <a:ext cx="2778726" cy="763478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16039" y="2569839"/>
            <a:ext cx="2952280" cy="2157730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lvl="0" algn="just">
              <a:lnSpc>
                <a:spcPct val="115000"/>
              </a:lnSpc>
              <a:spcBef>
                <a:spcPct val="20000"/>
              </a:spcBef>
            </a:pP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Воспитатель старшей группы Кондратьева Г.М и </a:t>
            </a:r>
            <a:r>
              <a:rPr lang="ru-RU" sz="16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Винникова</a:t>
            </a:r>
            <a:r>
              <a:rPr lang="ru-RU" sz="1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Е.П. показывали детям мультфильмы и кинофильмы о правилах безопасности на дорогах и предотвращении беды.</a:t>
            </a:r>
            <a:endParaRPr lang="ru-RU" sz="160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1906" y="6846685"/>
            <a:ext cx="2778728" cy="2568165"/>
          </a:xfrm>
          <a:prstGeom prst="rect">
            <a:avLst/>
          </a:prstGeom>
        </p:spPr>
        <p:txBody>
          <a:bodyPr wrap="square" lIns="104927" tIns="52464" rIns="104927" bIns="52464">
            <a:spAutoFit/>
          </a:bodyPr>
          <a:lstStyle/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 Хуснутдинова Л.Н..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 с детьми беседу на тему: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«Будь внимателен и осторожен». Дети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отвечали на вопросы и поделились рассказами из жизни о том, как они с родителями идут домой из детского сада.</a:t>
            </a:r>
          </a:p>
        </p:txBody>
      </p:sp>
      <p:pic>
        <p:nvPicPr>
          <p:cNvPr id="9218" name="Picture 2" descr="F:\Фото и отчеты по ПДД\экскурсия\DSCF85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06" y="4569347"/>
            <a:ext cx="2633450" cy="225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Фото и отчеты по ПДД\на сайт 1\просмотр мультфильмов\P90501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314" y="7428503"/>
            <a:ext cx="2578938" cy="20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Фото и отчеты по ПДД\на сайт 1\дид игра\н 1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412" y="4805259"/>
            <a:ext cx="2497675" cy="229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6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" y="2"/>
            <a:ext cx="7561263" cy="1080134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9696" y="266704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3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8938" y="1492806"/>
            <a:ext cx="3457317" cy="11482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100" b="1" dirty="0">
              <a:solidFill>
                <a:srgbClr val="21E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какие интересные работы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 дети и их родители 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движения!</a:t>
            </a:r>
          </a:p>
        </p:txBody>
      </p:sp>
      <p:sp>
        <p:nvSpPr>
          <p:cNvPr id="2" name="Овальная выноска 1"/>
          <p:cNvSpPr/>
          <p:nvPr/>
        </p:nvSpPr>
        <p:spPr>
          <a:xfrm>
            <a:off x="1619326" y="1492805"/>
            <a:ext cx="4142387" cy="1324315"/>
          </a:xfrm>
          <a:prstGeom prst="wedgeEllipseCallout">
            <a:avLst>
              <a:gd name="adj1" fmla="val 52609"/>
              <a:gd name="adj2" fmla="val -5294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34" y="951219"/>
            <a:ext cx="1740857" cy="2669186"/>
          </a:xfrm>
          <a:prstGeom prst="rect">
            <a:avLst/>
          </a:prstGeom>
        </p:spPr>
      </p:pic>
      <p:pic>
        <p:nvPicPr>
          <p:cNvPr id="8195" name="Picture 3" descr="D:\ASUS\Desktop\ПДД Лилия\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068" y="3024411"/>
            <a:ext cx="3604493" cy="3199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ASUS\Desktop\ПДД Лилия\DSCN2705-1024x76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357" y="6480795"/>
            <a:ext cx="4029646" cy="3180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7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4" y="2"/>
            <a:ext cx="7561263" cy="1080134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09696" y="266704"/>
            <a:ext cx="6805137" cy="1800225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chemeClr val="tx2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«Творчество детей»</a:t>
            </a:r>
            <a:endParaRPr lang="ru-RU" sz="23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918938" y="1492806"/>
            <a:ext cx="3457317" cy="11482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100" b="1" dirty="0">
              <a:solidFill>
                <a:srgbClr val="21E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 какие интересные работы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 дети и их родители 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движения!</a:t>
            </a:r>
          </a:p>
        </p:txBody>
      </p:sp>
      <p:sp>
        <p:nvSpPr>
          <p:cNvPr id="2" name="Овальная выноска 1"/>
          <p:cNvSpPr/>
          <p:nvPr/>
        </p:nvSpPr>
        <p:spPr>
          <a:xfrm>
            <a:off x="1619326" y="1492805"/>
            <a:ext cx="4142387" cy="1324315"/>
          </a:xfrm>
          <a:prstGeom prst="wedgeEllipseCallout">
            <a:avLst>
              <a:gd name="adj1" fmla="val 52609"/>
              <a:gd name="adj2" fmla="val -52942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34" y="951219"/>
            <a:ext cx="1740857" cy="2669186"/>
          </a:xfrm>
          <a:prstGeom prst="rect">
            <a:avLst/>
          </a:prstGeom>
        </p:spPr>
      </p:pic>
      <p:pic>
        <p:nvPicPr>
          <p:cNvPr id="7170" name="Picture 2" descr="D:\ASUS\Desktop\ПДД Лилия\1a260dd2cbf2cee96762572768a485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907" y="3019010"/>
            <a:ext cx="3706820" cy="29770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ASUS\Desktop\ПДД Лилия\4b18d257eafe1ff4d28f9824b915c888.jpg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0" b="4157"/>
          <a:stretch/>
        </p:blipFill>
        <p:spPr bwMode="auto">
          <a:xfrm>
            <a:off x="2855317" y="6192763"/>
            <a:ext cx="3655770" cy="3258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445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7561263" cy="108013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319" y="977584"/>
            <a:ext cx="6040675" cy="8670498"/>
          </a:xfrm>
        </p:spPr>
        <p:txBody>
          <a:bodyPr/>
          <a:lstStyle/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Отзывы </a:t>
            </a:r>
            <a:r>
              <a:rPr lang="ru-RU" altLang="ru-RU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и </a:t>
            </a:r>
            <a:r>
              <a:rPr lang="ru-RU" alt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предложения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всем интересующим вопросам, с отзывами и предложениями просим обращаться к воспитателям группы. Мы также просим принять участие в создании следующего номера нашей газеты.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 творческой (редакционной) группы: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Фролова О.П -  редактор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Галимова Л.Р. – внештатный инспектор 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ПДД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Мельникова О.С. - составитель</a:t>
            </a: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Дата выпуска журнала: 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август  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2017 г.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Тираж – 9 штук.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Адрес, телефоны Учредителя журнала: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«А»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en-US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7@mail.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6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86" b="5187"/>
          <a:stretch/>
        </p:blipFill>
        <p:spPr>
          <a:xfrm>
            <a:off x="972320" y="6468734"/>
            <a:ext cx="5760640" cy="3335676"/>
          </a:xfrm>
          <a:prstGeom prst="rect">
            <a:avLst/>
          </a:prstGeom>
        </p:spPr>
      </p:pic>
      <p:pic>
        <p:nvPicPr>
          <p:cNvPr id="5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846" flipH="1">
            <a:off x="3970414" y="8303212"/>
            <a:ext cx="628546" cy="73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8383" y="7915855"/>
            <a:ext cx="1764195" cy="969310"/>
          </a:xfrm>
          <a:prstGeom prst="rect">
            <a:avLst/>
          </a:prstGeom>
          <a:noFill/>
        </p:spPr>
        <p:txBody>
          <a:bodyPr wrap="square" lIns="91255" tIns="45628" rIns="91255" bIns="45628" rtlCol="0">
            <a:spAutoFit/>
          </a:bodyPr>
          <a:lstStyle/>
          <a:p>
            <a:pPr algn="ctr"/>
            <a:r>
              <a:rPr lang="ru-RU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скорых встреч, друзья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вальная выноска 1"/>
          <p:cNvSpPr/>
          <p:nvPr/>
        </p:nvSpPr>
        <p:spPr>
          <a:xfrm>
            <a:off x="1548383" y="7697168"/>
            <a:ext cx="1764195" cy="1276940"/>
          </a:xfrm>
          <a:prstGeom prst="wedgeEllipseCallout">
            <a:avLst>
              <a:gd name="adj1" fmla="val 88548"/>
              <a:gd name="adj2" fmla="val 18607"/>
            </a:avLst>
          </a:prstGeom>
          <a:noFill/>
          <a:ln w="28575"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150" y="7999042"/>
            <a:ext cx="716179" cy="6422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95" y="8230336"/>
            <a:ext cx="568066" cy="65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1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8" b="4561"/>
          <a:stretch/>
        </p:blipFill>
        <p:spPr>
          <a:xfrm rot="10800000">
            <a:off x="0" y="1"/>
            <a:ext cx="7620386" cy="10801349"/>
          </a:xfrm>
          <a:prstGeom prst="rect">
            <a:avLst/>
          </a:prstGeom>
        </p:spPr>
      </p:pic>
      <p:sp>
        <p:nvSpPr>
          <p:cNvPr id="2" name="Блок-схема: узел 1"/>
          <p:cNvSpPr/>
          <p:nvPr/>
        </p:nvSpPr>
        <p:spPr>
          <a:xfrm>
            <a:off x="6526954" y="2336778"/>
            <a:ext cx="1068880" cy="2081197"/>
          </a:xfrm>
          <a:prstGeom prst="flowChartConnector">
            <a:avLst/>
          </a:prstGeom>
          <a:solidFill>
            <a:srgbClr val="CC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6530019" y="4467724"/>
            <a:ext cx="1050438" cy="1937666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533868" y="6456603"/>
            <a:ext cx="1055051" cy="1937665"/>
          </a:xfrm>
          <a:prstGeom prst="flowChartConnector">
            <a:avLst/>
          </a:prstGeom>
          <a:solidFill>
            <a:srgbClr val="21EB2B"/>
          </a:solidFill>
          <a:ln>
            <a:solidFill>
              <a:srgbClr val="21E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55" tIns="45628" rIns="91255" bIns="4562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92399" y="8915074"/>
            <a:ext cx="3778250" cy="853894"/>
          </a:xfrm>
          <a:prstGeom prst="rect">
            <a:avLst/>
          </a:prstGeom>
        </p:spPr>
        <p:txBody>
          <a:bodyPr lIns="91255" tIns="45628" rIns="91255" bIns="45628">
            <a:spAutoFit/>
          </a:bodyPr>
          <a:lstStyle/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Адрес: 423250, улица Горького, дом 1 «А»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Телефон:+7(855) – 955 – 5 - 17 – 79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defRPr/>
            </a:pPr>
            <a:r>
              <a:rPr lang="en-US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 –mail: s – Len – 7@mail.</a:t>
            </a: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1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1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6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8072"/>
            <a:ext cx="7561262" cy="10879406"/>
          </a:xfrm>
          <a:prstGeom prst="rect">
            <a:avLst/>
          </a:prstGeom>
        </p:spPr>
      </p:pic>
      <p:sp>
        <p:nvSpPr>
          <p:cNvPr id="2055" name="Прямоугольник 15"/>
          <p:cNvSpPr>
            <a:spLocks noChangeArrowheads="1"/>
          </p:cNvSpPr>
          <p:nvPr/>
        </p:nvSpPr>
        <p:spPr bwMode="auto">
          <a:xfrm>
            <a:off x="3780635" y="2083386"/>
            <a:ext cx="2539675" cy="83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4600" b="1" i="1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Прямоугольник 15"/>
          <p:cNvSpPr>
            <a:spLocks noChangeArrowheads="1"/>
          </p:cNvSpPr>
          <p:nvPr/>
        </p:nvSpPr>
        <p:spPr bwMode="auto">
          <a:xfrm>
            <a:off x="127772" y="4380547"/>
            <a:ext cx="2320888" cy="109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/>
            </a:r>
            <a:br>
              <a:rPr lang="ru-RU" altLang="ru-RU" sz="2100" dirty="0">
                <a:solidFill>
                  <a:prstClr val="black"/>
                </a:solidFill>
                <a:latin typeface="Arial" charset="0"/>
              </a:rPr>
            </a:br>
            <a:r>
              <a:rPr lang="ru-RU" altLang="ru-RU" sz="2100" dirty="0">
                <a:solidFill>
                  <a:prstClr val="black"/>
                </a:solidFill>
                <a:latin typeface="Arial" charset="0"/>
              </a:rPr>
              <a:t> </a:t>
            </a:r>
          </a:p>
        </p:txBody>
      </p:sp>
      <p:sp>
        <p:nvSpPr>
          <p:cNvPr id="2060" name="Прямоугольник 15"/>
          <p:cNvSpPr>
            <a:spLocks noChangeArrowheads="1"/>
          </p:cNvSpPr>
          <p:nvPr/>
        </p:nvSpPr>
        <p:spPr bwMode="auto">
          <a:xfrm>
            <a:off x="985160" y="6398092"/>
            <a:ext cx="3668785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altLang="ru-RU" sz="1400" dirty="0">
                <a:solidFill>
                  <a:prstClr val="black"/>
                </a:solidFill>
                <a:latin typeface="Arial" charset="0"/>
              </a:rPr>
              <a:t>  </a:t>
            </a:r>
            <a:r>
              <a:rPr lang="ru-RU" altLang="ru-RU" sz="1600" dirty="0">
                <a:solidFill>
                  <a:prstClr val="black"/>
                </a:solidFill>
                <a:latin typeface="Arial" charset="0"/>
              </a:rPr>
              <a:t>    </a:t>
            </a: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6777" y="729281"/>
            <a:ext cx="4523009" cy="690765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pPr algn="ctr"/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«Уроки Буратино»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800943" y="2919741"/>
            <a:ext cx="5959383" cy="69179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Малыш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знать следующие правила безопасности детей на дороге, которые направлены на предотвращение телесных повреждений: Ни при каких условиях не нужно выбегать на проезжую часть;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пытаться трогать движущийся на малой скорости автомобиль; Не прикасаться к колесам стоящей во дворе машины, тем более, не использовать её для игр в прятки; Стоящий автомобиль необходимо обходить сзади или спереди только на таком расстоянии, что можно отбежать в сторону при внезапно начавшемся движении; Увидев движущийся во дворе автомобиль, необходимо отойти в сторону, лучше, вернуться в подъезд и подождать, пока машина проедет. Обеспечением безопасности на дороге для детей должны заниматься находящиеся рядом взрослые, независимо от того, кем им приходится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наиболее важны!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 тротуару следует идти как можно дальше от проезжей части;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-Переходя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улицу, следует остановиться у проезжей части и посмотреть налево, потом направо и снова быстро налево;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-Начинайте переходить улицу только при зеленом свете светофора;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-Улицу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переходите по возможности в безопасных местах - у светофора, на обозначенном "зеброй" переходе или, по крайней мере, на перекрестке - водители машин здесь более внимательны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Никогда не бросайтесь в транспортный поток очертя голову.</a:t>
            </a:r>
          </a:p>
          <a:p>
            <a:pPr marL="0" indent="0" algn="just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Объект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859" y="540366"/>
            <a:ext cx="1480561" cy="2196014"/>
          </a:xfrm>
          <a:prstGeom prst="rect">
            <a:avLst/>
          </a:prstGeom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980432" y="1402910"/>
            <a:ext cx="3442795" cy="1107819"/>
          </a:xfrm>
          <a:prstGeom prst="wedgeRoundRectCallout">
            <a:avLst>
              <a:gd name="adj1" fmla="val 54463"/>
              <a:gd name="adj2" fmla="val -53087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168149" y="1420045"/>
            <a:ext cx="3120934" cy="1090684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дошкольном возрасте дети должны знать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552" y="7920955"/>
            <a:ext cx="2144836" cy="1860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18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2" y="0"/>
            <a:ext cx="7561262" cy="10801350"/>
          </a:xfrm>
          <a:prstGeom prst="rect">
            <a:avLst/>
          </a:prstGeom>
        </p:spPr>
      </p:pic>
      <p:sp>
        <p:nvSpPr>
          <p:cNvPr id="5122" name="Прямоугольник 14"/>
          <p:cNvSpPr>
            <a:spLocks noChangeArrowheads="1"/>
          </p:cNvSpPr>
          <p:nvPr/>
        </p:nvSpPr>
        <p:spPr bwMode="auto">
          <a:xfrm>
            <a:off x="1717037" y="3613577"/>
            <a:ext cx="4207703" cy="43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1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altLang="ru-RU" sz="2100" i="1" dirty="0">
              <a:solidFill>
                <a:srgbClr val="00B050"/>
              </a:solidFill>
              <a:latin typeface="Arial" charset="0"/>
            </a:endParaRPr>
          </a:p>
        </p:txBody>
      </p:sp>
      <p:sp>
        <p:nvSpPr>
          <p:cNvPr id="5123" name="Прямоугольник 14"/>
          <p:cNvSpPr>
            <a:spLocks noChangeArrowheads="1"/>
          </p:cNvSpPr>
          <p:nvPr/>
        </p:nvSpPr>
        <p:spPr bwMode="auto">
          <a:xfrm>
            <a:off x="1001910" y="872550"/>
            <a:ext cx="5105926" cy="59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itchFamily="18" charset="0"/>
              </a:rPr>
              <a:t>«Изучаем дорожные знаки»</a:t>
            </a:r>
            <a:endParaRPr lang="ru-RU" altLang="ru-RU" dirty="0" smtClean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126" name="Прямоугольник 22"/>
          <p:cNvSpPr>
            <a:spLocks noChangeArrowheads="1"/>
          </p:cNvSpPr>
          <p:nvPr/>
        </p:nvSpPr>
        <p:spPr bwMode="auto">
          <a:xfrm>
            <a:off x="4256711" y="9993128"/>
            <a:ext cx="3493584" cy="444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1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1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10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8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4" name="WordArt 15"/>
          <p:cNvSpPr>
            <a:spLocks noChangeArrowheads="1" noChangeShapeType="1" noTextEdit="1"/>
          </p:cNvSpPr>
          <p:nvPr/>
        </p:nvSpPr>
        <p:spPr bwMode="auto">
          <a:xfrm>
            <a:off x="5438351" y="6207963"/>
            <a:ext cx="1984832" cy="425679"/>
          </a:xfrm>
          <a:prstGeom prst="rect">
            <a:avLst/>
          </a:prstGeom>
        </p:spPr>
        <p:txBody>
          <a:bodyPr wrap="none" lIns="104923" tIns="52461" rIns="104923" bIns="52461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1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5448662" y="5996999"/>
            <a:ext cx="1984832" cy="510064"/>
          </a:xfrm>
          <a:prstGeom prst="rect">
            <a:avLst/>
          </a:prstGeom>
        </p:spPr>
        <p:txBody>
          <a:bodyPr wrap="none" lIns="104923" tIns="52461" rIns="104923" bIns="52461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100" b="1" kern="10">
              <a:ln w="9525">
                <a:solidFill>
                  <a:srgbClr val="993366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9933"/>
                  </a:gs>
                  <a:gs pos="100000">
                    <a:srgbClr val="FF0000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5136" name="Прямоугольник 27"/>
          <p:cNvSpPr>
            <a:spLocks noChangeArrowheads="1"/>
          </p:cNvSpPr>
          <p:nvPr/>
        </p:nvSpPr>
        <p:spPr bwMode="auto">
          <a:xfrm>
            <a:off x="4177952" y="7017128"/>
            <a:ext cx="2936991" cy="326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altLang="ru-RU" sz="21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7" name="Прямоугольник 29"/>
          <p:cNvSpPr>
            <a:spLocks noChangeArrowheads="1"/>
          </p:cNvSpPr>
          <p:nvPr/>
        </p:nvSpPr>
        <p:spPr bwMode="auto">
          <a:xfrm>
            <a:off x="1001910" y="1913239"/>
            <a:ext cx="3254802" cy="290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Дети» - предупреждающий знак.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предупреждает водителя о возможном появлении детей на дороге. Устанавливается он вблизи детского учреждения, например, школы, оздоровительного лагеря, игровой площадки.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446" y="872551"/>
            <a:ext cx="1386459" cy="19871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5223" y="1775246"/>
            <a:ext cx="3413863" cy="763474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 друзья! Я продолжаю свой урок и хочу рассказать о новых дорожных знаках!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01906" y="5018936"/>
            <a:ext cx="4128392" cy="2145006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endParaRPr lang="ru-RU" sz="1600" b="1" dirty="0">
              <a:latin typeface="Times New Roman"/>
              <a:ea typeface="SimSun"/>
            </a:endParaRPr>
          </a:p>
          <a:p>
            <a:endParaRPr lang="ru-RU" sz="1600" b="1" dirty="0">
              <a:latin typeface="Times New Roman"/>
              <a:ea typeface="SimSun"/>
            </a:endParaRPr>
          </a:p>
          <a:p>
            <a:endParaRPr lang="ru-RU" sz="1600" b="1" dirty="0">
              <a:latin typeface="Times New Roman"/>
              <a:ea typeface="SimSun"/>
            </a:endParaRPr>
          </a:p>
          <a:p>
            <a:endParaRPr lang="ru-RU" sz="1600" b="1" dirty="0">
              <a:latin typeface="Times New Roman"/>
              <a:ea typeface="SimSun"/>
            </a:endParaRPr>
          </a:p>
          <a:p>
            <a:endParaRPr lang="ru-RU" sz="1600" b="1" dirty="0">
              <a:latin typeface="Times New Roman"/>
              <a:ea typeface="SimSun"/>
            </a:endParaRPr>
          </a:p>
          <a:p>
            <a:pPr algn="ctr"/>
            <a:r>
              <a:rPr lang="ru-RU" sz="1600" dirty="0">
                <a:latin typeface="Times New Roman"/>
                <a:ea typeface="SimSun"/>
              </a:rPr>
              <a:t> </a:t>
            </a:r>
            <a:endParaRPr lang="ru-RU" sz="1000" dirty="0">
              <a:latin typeface="Times New Roman"/>
              <a:ea typeface="SimSun"/>
            </a:endParaRPr>
          </a:p>
          <a:p>
            <a:pPr algn="ctr"/>
            <a:r>
              <a:rPr lang="ru-RU" sz="1600" dirty="0">
                <a:latin typeface="Times New Roman"/>
                <a:ea typeface="SimSun"/>
              </a:rPr>
              <a:t> </a:t>
            </a:r>
            <a:endParaRPr lang="ru-RU" sz="1000" dirty="0">
              <a:latin typeface="Times New Roman"/>
              <a:ea typeface="SimSun"/>
            </a:endParaRPr>
          </a:p>
          <a:p>
            <a:endParaRPr lang="ru-RU" sz="1600" dirty="0">
              <a:latin typeface="Times New Roman"/>
              <a:ea typeface="SimSun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875223" y="1754244"/>
            <a:ext cx="3413863" cy="770957"/>
          </a:xfrm>
          <a:prstGeom prst="wedgeRoundRectCallout">
            <a:avLst>
              <a:gd name="adj1" fmla="val 57368"/>
              <a:gd name="adj2" fmla="val -5470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ASUS\Desktop\ПДД Лилия\1.2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476" y="3374285"/>
            <a:ext cx="1148360" cy="109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ASUS\Desktop\ПДД Лилия\3.3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476" y="5400676"/>
            <a:ext cx="1113624" cy="119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1910" y="5108948"/>
            <a:ext cx="3254802" cy="1829501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«Движение 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механических транспортных средств </a:t>
            </a:r>
            <a:r>
              <a:rPr lang="ru-RU" sz="1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запрещено»</a:t>
            </a:r>
            <a:endParaRPr lang="ru-RU" sz="1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механических транспортных средств запрещено. Гужевые повозки, велосипеды, веломобили и мопеды могут продолжать движение.</a:t>
            </a:r>
          </a:p>
        </p:txBody>
      </p:sp>
      <p:pic>
        <p:nvPicPr>
          <p:cNvPr id="1029" name="Picture 5" descr="D:\ASUS\Desktop\ПДД Лилия\1.24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475" y="7658458"/>
            <a:ext cx="1181885" cy="109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93058" y="7192315"/>
            <a:ext cx="3163653" cy="2399503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«Пересечение 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велосипедной дорожкой или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велопешеходной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дорожкой»</a:t>
            </a:r>
            <a:endParaRPr lang="ru-RU" sz="1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н. п. за 50-100 м, вне н. п. - за 150-300 м, знак может устанавливаться и на ином расстоянии, но при этом расстояние оговаривается таб. 8.1.1 "Расстояние до объекта".</a:t>
            </a:r>
          </a:p>
        </p:txBody>
      </p:sp>
    </p:spTree>
    <p:extLst>
      <p:ext uri="{BB962C8B-B14F-4D97-AF65-F5344CB8AC3E}">
        <p14:creationId xmlns:p14="http://schemas.microsoft.com/office/powerpoint/2010/main" val="345739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21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167115"/>
            <a:ext cx="6805137" cy="18002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63503" y="2686975"/>
            <a:ext cx="2795107" cy="6616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одвижная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«Передай жезл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/>
          </a:p>
          <a:p>
            <a:pPr marL="0" indent="0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игре</a:t>
            </a:r>
            <a:r>
              <a:rPr lang="ru-RU" sz="1600" b="1" dirty="0"/>
              <a:t>: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Играющие выстраиваются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круг. Жезл регулировщика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передаётся игроку слева.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ситуация: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условие: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жезл правой рукой, переложить в левую и передать другому участнику. Передача идёт под музыку. Как только музыка прерывается, тот, у кого оказывается жезл, поднимает его вверх и называет любое правило дорожного движения (или дорожный знак). Замешкавшийся или неверно назвавший правило или знак выбывает из игры. Побеждает последний оставшийся игрок</a:t>
            </a:r>
            <a:r>
              <a:rPr lang="ru-RU" sz="1600" b="1" dirty="0"/>
              <a:t>.</a:t>
            </a:r>
            <a:endParaRPr lang="ru-RU" sz="16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51718" y="2674153"/>
            <a:ext cx="3125208" cy="75437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 правилам дорожного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помогают дать младшим школьникам знания по правилам движения в занимательной форме, привить им умения и навы­ки правильного поведения на улице, вызвать интерес к движению транспорта и пешеходов, к самому транспорту, уважение к труду водите­лей транспортных средств, к работе сотрудников ГАИ.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игр у детей закрепляются и совершенствуются навыки и умения действовать в непрерывно изменяющихся условиях, наилучшим образом реагировать на неожиданную новую ситуацию. Игра приучает ребенка при взаимодействии со сверстниками в коллективе, подчинять свои интересы интересам окружающих.</a:t>
            </a:r>
          </a:p>
          <a:p>
            <a:pPr marL="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847" y="735924"/>
            <a:ext cx="1368152" cy="1938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54612" y="1998298"/>
            <a:ext cx="4049000" cy="327200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Давайте поиграем!</a:t>
            </a:r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2950440" y="1820157"/>
            <a:ext cx="2883983" cy="590229"/>
          </a:xfrm>
          <a:prstGeom prst="wedgeEllipseCallout">
            <a:avLst>
              <a:gd name="adj1" fmla="val 59089"/>
              <a:gd name="adj2" fmla="val -353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1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5" y="198072"/>
            <a:ext cx="6805137" cy="18002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72" y="1080195"/>
            <a:ext cx="1310863" cy="1994594"/>
          </a:xfrm>
          <a:prstGeom prst="rect">
            <a:avLst/>
          </a:prstGeom>
        </p:spPr>
      </p:pic>
      <p:sp>
        <p:nvSpPr>
          <p:cNvPr id="10" name="Овальная выноска 9"/>
          <p:cNvSpPr/>
          <p:nvPr/>
        </p:nvSpPr>
        <p:spPr>
          <a:xfrm>
            <a:off x="3000237" y="1869976"/>
            <a:ext cx="2724611" cy="966079"/>
          </a:xfrm>
          <a:prstGeom prst="wedgeEllipseCallout">
            <a:avLst>
              <a:gd name="adj1" fmla="val 58422"/>
              <a:gd name="adj2" fmla="val -562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поиграем!</a:t>
            </a:r>
          </a:p>
        </p:txBody>
      </p:sp>
      <p:pic>
        <p:nvPicPr>
          <p:cNvPr id="2050" name="Picture 2" descr="D:\ASUS\Desktop\ПДД Лилия\hello_html_m57ddf5a5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8416" r="5590" b="8416"/>
          <a:stretch/>
        </p:blipFill>
        <p:spPr bwMode="auto">
          <a:xfrm>
            <a:off x="1133933" y="3074788"/>
            <a:ext cx="5230783" cy="669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94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0"/>
            <a:ext cx="7561262" cy="10801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198072"/>
            <a:ext cx="6805137" cy="1800225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/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«Игры  для закрепления</a:t>
            </a:r>
            <a:b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</a:br>
            <a:r>
              <a:rPr lang="ru-RU" altLang="ru-RU" sz="3700" b="1" dirty="0">
                <a:solidFill>
                  <a:srgbClr val="002060"/>
                </a:solidFill>
                <a:latin typeface="Monotype Corsiva" panose="03010101010201010101" pitchFamily="66" charset="0"/>
                <a:ea typeface="+mn-ea"/>
                <a:cs typeface="Times New Roman" pitchFamily="18" charset="0"/>
              </a:rPr>
              <a:t> знаний детей   о ПДД»</a:t>
            </a:r>
            <a:endParaRPr lang="ru-RU" sz="37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55" y="951220"/>
            <a:ext cx="1290736" cy="19997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2560" y="1800403"/>
            <a:ext cx="2597696" cy="618049"/>
          </a:xfrm>
          <a:prstGeom prst="rect">
            <a:avLst/>
          </a:prstGeom>
          <a:noFill/>
        </p:spPr>
        <p:txBody>
          <a:bodyPr wrap="square" lIns="104923" tIns="52461" rIns="104923" bIns="52461" rtlCol="0">
            <a:spAutoFit/>
          </a:bodyPr>
          <a:lstStyle/>
          <a:p>
            <a:pPr algn="ctr"/>
            <a:endParaRPr lang="ru-RU" sz="1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Пройдите лабиринты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2933635" y="1951099"/>
            <a:ext cx="2796620" cy="812733"/>
          </a:xfrm>
          <a:prstGeom prst="wedgeEllipseCallout">
            <a:avLst>
              <a:gd name="adj1" fmla="val 55295"/>
              <a:gd name="adj2" fmla="val -6337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ASUS\Desktop\ПДД Лилия\478703-labirin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4" y="2950978"/>
            <a:ext cx="5716235" cy="7127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8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47" y="0"/>
            <a:ext cx="7590314" cy="1080135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27772" y="1912739"/>
            <a:ext cx="3780632" cy="38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87048" y="4975001"/>
            <a:ext cx="3572347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636524" y="382552"/>
            <a:ext cx="2779464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1976" y="749246"/>
            <a:ext cx="4986033" cy="687097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«В гостях у сказки»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081299" y="1487942"/>
            <a:ext cx="5557450" cy="8160768"/>
          </a:xfrm>
        </p:spPr>
        <p:txBody>
          <a:bodyPr>
            <a:normAutofit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Замечательную сказку Помнят с детства стар и млад, 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хотим мы эту сказку Рассказать на новый лад.</a:t>
            </a: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Вам  </a:t>
            </a: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интересно? </a:t>
            </a: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Тогда </a:t>
            </a:r>
            <a:r>
              <a:rPr lang="ru-RU" alt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садитесь поудобнее и слушайте...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7550" y="4629954"/>
            <a:ext cx="5949379" cy="981610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301630" y="1487941"/>
            <a:ext cx="4727033" cy="824711"/>
          </a:xfrm>
          <a:prstGeom prst="wedgeRoundRectCallout">
            <a:avLst>
              <a:gd name="adj1" fmla="val 50688"/>
              <a:gd name="adj2" fmla="val -8534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923" tIns="52461" rIns="104923" bIns="52461" spcCol="0"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992" y="746114"/>
            <a:ext cx="866061" cy="16465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7550" y="2593714"/>
            <a:ext cx="5790592" cy="7343934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1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«Котенок </a:t>
            </a:r>
            <a:r>
              <a:rPr lang="ru-RU" sz="1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щенок»</a:t>
            </a:r>
            <a:endParaRPr lang="ru-RU" sz="16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Жили-были по соседству котенок и щенок. Котенок был ласковый, спокойный, послушный, а щенок любил озорничать. Он часто шалил, баловался. Однажды щенок увидел котенка и сказал: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хочу с тобой дружить!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–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иду гулять,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–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буду прыгать,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–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поймал бабочку,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тоже,-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они играли, прыгали, бегали и незаметно подошли к широкой дороге, по которой ехали большие и маленькие машины. Автомобили мчались по дороге быстро и очень громко шумели. Котенок испугался, присел к земле, ушки прижал к голове. А щенок, кажется, даже был рад, что машины мчались с такой скоростью.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побегу с машиной наперегонки,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бегу быстро,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–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машины мчались очень быстро. Щенок с котенком устали и решили отдохнуть. На другой стороне дороги они увидели красивую лужайку, голубой ручеек и много-много цветов. Но до пешеходного перехода было еще далеко.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хочу на ту лужайку,-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тоже, – сказал котенок.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 перейду дорогу здесь, – сказал щенок.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 я – нет! – сказал котенок, — мне мама не разрешает одному выходить на дорогу. Она мне говорила, что дети должны переходить дорогу только с взрослыми. Я лучше отдохну здесь и пойду домой.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Щенок подумал-подумал и решил сделать так же, как котенок. Они нашли уютное местечко, отдохнули, а потом вернулись домой, к мамам.</a:t>
            </a:r>
          </a:p>
        </p:txBody>
      </p:sp>
    </p:spTree>
    <p:extLst>
      <p:ext uri="{BB962C8B-B14F-4D97-AF65-F5344CB8AC3E}">
        <p14:creationId xmlns:p14="http://schemas.microsoft.com/office/powerpoint/2010/main" val="207773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47" y="0"/>
            <a:ext cx="7590314" cy="10801350"/>
          </a:xfrm>
          <a:prstGeom prst="rect">
            <a:avLst/>
          </a:prstGeom>
        </p:spPr>
      </p:pic>
      <p:sp>
        <p:nvSpPr>
          <p:cNvPr id="5125" name="Прямоугольник 9"/>
          <p:cNvSpPr>
            <a:spLocks noChangeArrowheads="1"/>
          </p:cNvSpPr>
          <p:nvPr/>
        </p:nvSpPr>
        <p:spPr bwMode="auto">
          <a:xfrm>
            <a:off x="127772" y="1912739"/>
            <a:ext cx="3780632" cy="382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6" name="Прямоугольник 9"/>
          <p:cNvSpPr>
            <a:spLocks noChangeArrowheads="1"/>
          </p:cNvSpPr>
          <p:nvPr/>
        </p:nvSpPr>
        <p:spPr bwMode="auto">
          <a:xfrm>
            <a:off x="4415992" y="8462935"/>
            <a:ext cx="3145275" cy="58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27" name="Прямоугольник 9"/>
          <p:cNvSpPr>
            <a:spLocks noChangeArrowheads="1"/>
          </p:cNvSpPr>
          <p:nvPr/>
        </p:nvSpPr>
        <p:spPr bwMode="auto">
          <a:xfrm>
            <a:off x="4415992" y="8378549"/>
            <a:ext cx="3145275" cy="7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1" name="Прямоугольник 9"/>
          <p:cNvSpPr>
            <a:spLocks noChangeArrowheads="1"/>
          </p:cNvSpPr>
          <p:nvPr/>
        </p:nvSpPr>
        <p:spPr bwMode="auto">
          <a:xfrm>
            <a:off x="287048" y="4975001"/>
            <a:ext cx="3572347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endParaRPr lang="ru-RU" altLang="ru-RU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32" name="Прямоугольник 20"/>
          <p:cNvSpPr>
            <a:spLocks noChangeArrowheads="1"/>
          </p:cNvSpPr>
          <p:nvPr/>
        </p:nvSpPr>
        <p:spPr bwMode="auto">
          <a:xfrm>
            <a:off x="1636524" y="382552"/>
            <a:ext cx="2779464" cy="3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923" tIns="52461" rIns="104923" bIns="52461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91976" y="749246"/>
            <a:ext cx="4986033" cy="687097"/>
          </a:xfrm>
        </p:spPr>
        <p:txBody>
          <a:bodyPr>
            <a:normAutofit/>
          </a:bodyPr>
          <a:lstStyle/>
          <a:p>
            <a:r>
              <a:rPr lang="ru-RU" sz="3700" b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«В гостях у сказки»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43122" y="1664681"/>
            <a:ext cx="6033806" cy="7984029"/>
          </a:xfrm>
        </p:spPr>
        <p:txBody>
          <a:bodyPr>
            <a:normAutofit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sz="1400" dirty="0"/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7550" y="4629954"/>
            <a:ext cx="5949379" cy="981610"/>
          </a:xfrm>
          <a:prstGeom prst="rect">
            <a:avLst/>
          </a:prstGeom>
        </p:spPr>
        <p:txBody>
          <a:bodyPr wrap="square" lIns="104923" tIns="52461" rIns="104923" bIns="52461">
            <a:spAutoFit/>
          </a:bodyPr>
          <a:lstStyle/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139" y="765072"/>
            <a:ext cx="773789" cy="9970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7550" y="1402881"/>
            <a:ext cx="5711200" cy="8323587"/>
          </a:xfrm>
          <a:prstGeom prst="rect">
            <a:avLst/>
          </a:prstGeom>
          <a:noFill/>
        </p:spPr>
        <p:txBody>
          <a:bodyPr wrap="square" lIns="104927" tIns="52464" rIns="104927" bIns="52464" rtlCol="0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«Три зайчонка»</a:t>
            </a:r>
            <a:endParaRPr lang="ru-RU" sz="1600" b="1" i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Жила-была в лесу зайчиха. И было у нее три маленьких зайчонка. Одного звали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Ушастик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второго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третьего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Двое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Ушастик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были послушными зайчатами, а третий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такой непоседа, прямо беда.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зайчата решили в сосновом бору поиграть в догонялки, но лес находился далеко от дома. Зайчата решили отпроситься у мамы. Выслушав зайчат, зайчиха сказала: «Лес находится далеко, и прежде чем туда попасть, вы должны перейти большую дорогу. По дороге едут большие машины. Иногда они останавливаются. Ими руководит светофор, который подает сигналы. Если загорится красный свет – надо стоять и ждать, когда проедут машины. А когда загорится зеленый свет – можно переходить дорогу. Помните это и вы будете в безопасности.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Выслушав наказ мамы, зайчата побежали в лес. Бежали, бежали и оказались около дороги, по которой проезжали большие грузовики, легковые автомобили, автобусы и другие машины. В это время горел красный сигнал светофора.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Ушастик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хорошо усвоили наказ мамы-зайчихи и стали ждать, когда загорится зеленый свет. 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ждать не любил. Он не стал ждать и кинулся бежать через дорогу.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Ушастик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испугались и стали кричать вслед: «Остановись, нельзя переходить дорогу на красный свет!» – но,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не слышал их – большая машина не успела затормозить и сбила зайчонка.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Ушастик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Пушистик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побежали за мамой-зайчихой: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Мама, мама, случилась беда!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послушал тебя, побежал на красный свет и, его сбила машина.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Узнав про беду, зайчиха бросилась спасать бедного, непослушного зайчонка. Когда она прибежала,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лежал на травке с оторванной лапкой и громко плакал. Мама-зайчиха подняла его и поспешила к доктору Айболиту: «Доктор, помогите, мой зайка бежал по дороге, и ему перерезало ноги, и теперь он больной и хромой, маленький заинька мой». И сказал Айболит: «Не беда, подавай-ка его сюда. Я пришью ему новые ножки, чтобы он мог бегать по лесным дорожкам».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Айболит вылечил зайчонка и строго спросил: «Теперь,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ты знаешь, как нужно переходить дорогу, и на какой сигнал светофора? Не будешь больше нарушать правила движения? Зайчонок опустил голову, ему было очень стыдно, и тихо сказал: «Знаю».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вы, ребята, знаете?</a:t>
            </a:r>
          </a:p>
        </p:txBody>
      </p:sp>
    </p:spTree>
    <p:extLst>
      <p:ext uri="{BB962C8B-B14F-4D97-AF65-F5344CB8AC3E}">
        <p14:creationId xmlns:p14="http://schemas.microsoft.com/office/powerpoint/2010/main" val="36190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3248</Words>
  <Application>Microsoft Office PowerPoint</Application>
  <PresentationFormat>Произвольный</PresentationFormat>
  <Paragraphs>440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  «Приключения Буратино  в стране Светофории» </vt:lpstr>
      <vt:lpstr>      </vt:lpstr>
      <vt:lpstr>Презентация PowerPoint</vt:lpstr>
      <vt:lpstr>Презентация PowerPoint</vt:lpstr>
      <vt:lpstr> «Игры  для закрепления  знаний детей   о ПДД»</vt:lpstr>
      <vt:lpstr> «Игры  для закрепления  знаний детей   о ПДД»</vt:lpstr>
      <vt:lpstr> «Игры  для закрепления  знаний детей   о ПДД»</vt:lpstr>
      <vt:lpstr>     «В гостях у сказки»</vt:lpstr>
      <vt:lpstr>     «В гостях у сказки»</vt:lpstr>
      <vt:lpstr>«Что почитать ребенку о ПДД» </vt:lpstr>
      <vt:lpstr>«Творим   вместе с детьми» </vt:lpstr>
      <vt:lpstr>«Перекресток загадок»</vt:lpstr>
      <vt:lpstr>«Поэтическая страничка»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«Советы родителям»</vt:lpstr>
      <vt:lpstr>«А у нас в саду!» </vt:lpstr>
      <vt:lpstr>«Творчество детей»</vt:lpstr>
      <vt:lpstr>«Творчество детей»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«Приключения Буратино  в стране Светофории» </dc:title>
  <dc:creator>п</dc:creator>
  <cp:lastModifiedBy>п</cp:lastModifiedBy>
  <cp:revision>45</cp:revision>
  <cp:lastPrinted>2018-01-29T18:37:21Z</cp:lastPrinted>
  <dcterms:created xsi:type="dcterms:W3CDTF">2017-05-07T16:31:22Z</dcterms:created>
  <dcterms:modified xsi:type="dcterms:W3CDTF">2018-01-29T18:37:57Z</dcterms:modified>
</cp:coreProperties>
</file>